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3"/>
  </p:notesMasterIdLst>
  <p:sldIdLst>
    <p:sldId id="302" r:id="rId2"/>
    <p:sldId id="303" r:id="rId3"/>
    <p:sldId id="304" r:id="rId4"/>
    <p:sldId id="305" r:id="rId5"/>
    <p:sldId id="306" r:id="rId6"/>
    <p:sldId id="284" r:id="rId7"/>
    <p:sldId id="307" r:id="rId8"/>
    <p:sldId id="285" r:id="rId9"/>
    <p:sldId id="263" r:id="rId10"/>
    <p:sldId id="286" r:id="rId11"/>
    <p:sldId id="289" r:id="rId12"/>
    <p:sldId id="266" r:id="rId13"/>
    <p:sldId id="287" r:id="rId14"/>
    <p:sldId id="268" r:id="rId15"/>
    <p:sldId id="269" r:id="rId16"/>
    <p:sldId id="270" r:id="rId17"/>
    <p:sldId id="290" r:id="rId18"/>
    <p:sldId id="272" r:id="rId19"/>
    <p:sldId id="273" r:id="rId20"/>
    <p:sldId id="274" r:id="rId21"/>
    <p:sldId id="275" r:id="rId22"/>
    <p:sldId id="301" r:id="rId23"/>
    <p:sldId id="292" r:id="rId24"/>
    <p:sldId id="277" r:id="rId25"/>
    <p:sldId id="293" r:id="rId26"/>
    <p:sldId id="299" r:id="rId27"/>
    <p:sldId id="528" r:id="rId28"/>
    <p:sldId id="492" r:id="rId29"/>
    <p:sldId id="493" r:id="rId30"/>
    <p:sldId id="405" r:id="rId31"/>
    <p:sldId id="400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632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808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59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75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8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816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87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23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2060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7995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3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0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12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64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70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472" y="1763570"/>
            <a:ext cx="4079529" cy="174449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63110" y="1780536"/>
            <a:ext cx="2378291" cy="257390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5" y="977356"/>
            <a:ext cx="8223977" cy="661991"/>
          </a:xfrm>
        </p:spPr>
        <p:txBody>
          <a:bodyPr>
            <a:normAutofit/>
          </a:bodyPr>
          <a:lstStyle>
            <a:lvl1pPr marL="0" indent="0" algn="ctr">
              <a:buNone/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10" y="4543242"/>
            <a:ext cx="1579508" cy="393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473" y="4526749"/>
            <a:ext cx="472184" cy="394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56" y="4526749"/>
            <a:ext cx="890312" cy="39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145" y="191143"/>
            <a:ext cx="8223977" cy="661991"/>
          </a:xfrm>
        </p:spPr>
        <p:txBody>
          <a:bodyPr/>
          <a:lstStyle>
            <a:lvl1pPr algn="ctr">
              <a:defRPr sz="3599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563" y="4560047"/>
            <a:ext cx="1077953" cy="3771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82890" y="4428069"/>
            <a:ext cx="2213639" cy="30513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499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82890" y="4746153"/>
            <a:ext cx="2213639" cy="28192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349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3360" y="3648560"/>
            <a:ext cx="2213639" cy="39817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99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03360" y="4017508"/>
            <a:ext cx="2213639" cy="35169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99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192" y="5027007"/>
            <a:ext cx="9146382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191" y="5027007"/>
            <a:ext cx="9144000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5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804" y="1016308"/>
            <a:ext cx="2917030" cy="4024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598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6914" indent="0">
              <a:buNone/>
              <a:defRPr sz="2798"/>
            </a:lvl2pPr>
            <a:lvl3pPr marL="913829" indent="0">
              <a:buNone/>
              <a:defRPr sz="2399"/>
            </a:lvl3pPr>
            <a:lvl4pPr marL="1370743" indent="0">
              <a:buNone/>
              <a:defRPr sz="1999"/>
            </a:lvl4pPr>
            <a:lvl5pPr marL="1827657" indent="0">
              <a:buNone/>
              <a:defRPr sz="1999"/>
            </a:lvl5pPr>
            <a:lvl6pPr marL="2284572" indent="0">
              <a:buNone/>
              <a:defRPr sz="1999"/>
            </a:lvl6pPr>
            <a:lvl7pPr marL="2741486" indent="0">
              <a:buNone/>
              <a:defRPr sz="1999"/>
            </a:lvl7pPr>
            <a:lvl8pPr marL="3198400" indent="0">
              <a:buNone/>
              <a:defRPr sz="1999"/>
            </a:lvl8pPr>
            <a:lvl9pPr marL="3655314" indent="0">
              <a:buNone/>
              <a:defRPr sz="1999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059832" y="1016305"/>
            <a:ext cx="36001" cy="41271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5833" y="1311749"/>
            <a:ext cx="180001" cy="25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5041112"/>
            <a:ext cx="9144000" cy="102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6953" y="1015400"/>
            <a:ext cx="5399474" cy="37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41" y="174730"/>
            <a:ext cx="1594561" cy="3977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59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788476" y="527434"/>
            <a:ext cx="6304555" cy="774977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685389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6598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6598" b="1" i="0" u="none" strike="noStrike" kern="1200" cap="none" spc="113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6" y="1667199"/>
            <a:ext cx="2681929" cy="31115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39" y="235694"/>
            <a:ext cx="1594561" cy="3977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3" y="1276855"/>
            <a:ext cx="899176" cy="899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20"/>
            <a:ext cx="874800" cy="1051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20"/>
            <a:ext cx="874800" cy="10419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8"/>
            <a:ext cx="874800" cy="1175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20"/>
            <a:ext cx="874800" cy="1075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7" y="2832221"/>
            <a:ext cx="873491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2977061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40230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83484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192" y="4778499"/>
            <a:ext cx="9146382" cy="3784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2" y="1276854"/>
            <a:ext cx="899176" cy="8991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19"/>
            <a:ext cx="874800" cy="10516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19"/>
            <a:ext cx="874800" cy="10419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6"/>
            <a:ext cx="874800" cy="11753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19"/>
            <a:ext cx="874800" cy="10752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7" y="2832221"/>
            <a:ext cx="873491" cy="108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2977061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40230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8348400" y="2501674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98" y="2286000"/>
            <a:ext cx="3107511" cy="2492839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09" y="952279"/>
            <a:ext cx="2630271" cy="1087793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0" y="3721415"/>
            <a:ext cx="5015692" cy="1099509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4505" y="940006"/>
            <a:ext cx="2652927" cy="1200208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9" y="972820"/>
            <a:ext cx="3083604" cy="130532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9" y="2492455"/>
            <a:ext cx="5008506" cy="923724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5306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3" y="83042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4613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1"/>
            <a:ext cx="9146382" cy="5139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30639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3" y="83042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73" y="900122"/>
            <a:ext cx="4572449" cy="985826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" y="1049842"/>
            <a:ext cx="4015698" cy="9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" y="1737949"/>
            <a:ext cx="5000625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5821125" y="1951708"/>
            <a:ext cx="2366387" cy="12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7" y="3923173"/>
            <a:ext cx="5375709" cy="7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43" y="3382584"/>
            <a:ext cx="2514600" cy="13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819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14308" y="889731"/>
            <a:ext cx="7128007" cy="4122095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099"/>
            </a:lvl1pPr>
            <a:lvl2pPr marL="742486" marR="0" indent="-285572" algn="l" defTabSz="913829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804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2399" dirty="0"/>
              <a:t>Software University – High-Quality Education, </a:t>
            </a:r>
            <a:br>
              <a:rPr lang="en-US" sz="2399" dirty="0"/>
            </a:br>
            <a:r>
              <a:rPr lang="en-US" sz="2399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174" noProof="1">
                <a:hlinkClick r:id="rId3"/>
              </a:rPr>
              <a:t>softuni.bg</a:t>
            </a:r>
            <a:r>
              <a:rPr lang="en-US" sz="2174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Foundation</a:t>
            </a:r>
            <a:endParaRPr lang="bg-BG" sz="2399" dirty="0"/>
          </a:p>
          <a:p>
            <a:pPr lvl="1">
              <a:lnSpc>
                <a:spcPct val="100000"/>
              </a:lnSpc>
            </a:pPr>
            <a:r>
              <a:rPr lang="en-US" sz="2249" noProof="1">
                <a:hlinkClick r:id="rId4"/>
              </a:rPr>
              <a:t>http://softuni.foundation/</a:t>
            </a:r>
            <a:endParaRPr lang="en-US" sz="2249" noProof="1"/>
          </a:p>
          <a:p>
            <a:pPr>
              <a:lnSpc>
                <a:spcPct val="100000"/>
              </a:lnSpc>
            </a:pPr>
            <a:r>
              <a:rPr lang="en-US" sz="2399" dirty="0"/>
              <a:t>Software University @ Facebook</a:t>
            </a:r>
          </a:p>
          <a:p>
            <a:pPr marL="742486" marR="0" lvl="1" indent="-285572" algn="l" defTabSz="913829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804" algn="l"/>
              </a:tabLst>
              <a:defRPr/>
            </a:pPr>
            <a:r>
              <a:rPr kumimoji="0" lang="en-US" sz="2174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174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Forums</a:t>
            </a:r>
          </a:p>
          <a:p>
            <a:pPr marL="742486" marR="0" lvl="1" indent="-285572" algn="l" defTabSz="913829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804" algn="l"/>
              </a:tabLst>
              <a:defRPr/>
            </a:pPr>
            <a:r>
              <a:rPr lang="en-US" sz="2099" dirty="0">
                <a:hlinkClick r:id="rId6"/>
              </a:rPr>
              <a:t>forum.softuni.bg</a:t>
            </a:r>
            <a:endParaRPr lang="en-US" sz="2099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087" y="2706470"/>
            <a:ext cx="839273" cy="8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83" y="3763097"/>
            <a:ext cx="781878" cy="781675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53" y="1788517"/>
            <a:ext cx="2420824" cy="3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2" y="989568"/>
            <a:ext cx="1252706" cy="1548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15" y="81655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987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777" y="1057229"/>
            <a:ext cx="2679122" cy="328885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575" y="1028704"/>
            <a:ext cx="6136847" cy="3596951"/>
          </a:xfrm>
        </p:spPr>
        <p:txBody>
          <a:bodyPr/>
          <a:lstStyle>
            <a:lvl1pPr marL="385532" indent="-38553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802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1332" y="3528619"/>
            <a:ext cx="8221337" cy="5760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47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1332" y="4117829"/>
            <a:ext cx="8221337" cy="3748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999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239802" y="650814"/>
            <a:ext cx="2664397" cy="26643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7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4" y="1344266"/>
            <a:ext cx="1372729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404" y="1344267"/>
            <a:ext cx="686364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9133" y="840858"/>
            <a:ext cx="7447293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8" y="75562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6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21" y="2486029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8" y="75562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9305" y="840858"/>
            <a:ext cx="7527122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6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9144000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7094"/>
            <a:ext cx="8863572" cy="3900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2279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98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4638505"/>
            <a:ext cx="9144000" cy="504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71238" y="3618499"/>
            <a:ext cx="1401526" cy="1401526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3" y="3905080"/>
            <a:ext cx="719175" cy="88865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6949"/>
            <a:ext cx="4069611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31588" y="896949"/>
            <a:ext cx="4069610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1612" y="4792920"/>
            <a:ext cx="606535" cy="231634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106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1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2382" y="-13447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38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6" y="897095"/>
            <a:ext cx="8858323" cy="388921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6914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463" y="1372856"/>
            <a:ext cx="8221076" cy="13052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1799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5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867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1612" y="4797897"/>
            <a:ext cx="606535" cy="231634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147" y="4797897"/>
            <a:ext cx="7925464" cy="231634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809" y="4797897"/>
            <a:ext cx="321617" cy="231634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4" y="75562"/>
            <a:ext cx="7129535" cy="661991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10" y="854133"/>
            <a:ext cx="8853617" cy="39321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16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913829" rtl="0" eaLnBrk="1" latinLnBrk="1" hangingPunct="1">
        <a:spcBef>
          <a:spcPct val="0"/>
        </a:spcBef>
        <a:buNone/>
        <a:defRPr sz="299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6" indent="-342686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548" kern="1200">
          <a:solidFill>
            <a:schemeClr val="tx1"/>
          </a:solidFill>
          <a:latin typeface="+mn-lt"/>
          <a:ea typeface="+mn-ea"/>
          <a:cs typeface="+mn-cs"/>
        </a:defRPr>
      </a:lvl1pPr>
      <a:lvl2pPr marL="742486" indent="-285572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6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249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114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8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943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857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2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14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29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3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657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2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486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4" algn="l" defTabSz="91382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pstate.agency/mappings-in-solidity-explained-in-under-two-minutes-ecba88aff96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loom-network/ethereum-solidity-memory-vs-storage-how-to-initialize-an-array-inside-a-struct-184baf6aa2e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56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5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5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59.png"/><Relationship Id="rId10" Type="http://schemas.openxmlformats.org/officeDocument/2006/relationships/image" Target="../media/image5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32.png"/><Relationship Id="rId27" Type="http://schemas.openxmlformats.org/officeDocument/2006/relationships/hyperlink" Target="http://smartit.b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60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64.gif"/><Relationship Id="rId5" Type="http://schemas.openxmlformats.org/officeDocument/2006/relationships/image" Target="../media/image61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96F34A10-6024-43A0-B88A-DEDC8B5F7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145" y="977356"/>
            <a:ext cx="8223977" cy="661991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Solidity Types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79EFD4-2AC2-4B58-A489-CBF61974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87" y="197107"/>
            <a:ext cx="8913213" cy="661991"/>
          </a:xfrm>
        </p:spPr>
        <p:txBody>
          <a:bodyPr>
            <a:noAutofit/>
          </a:bodyPr>
          <a:lstStyle/>
          <a:p>
            <a:r>
              <a:rPr lang="en-GB" sz="3800" dirty="0"/>
              <a:t>Smart Contract Development With Solidity</a:t>
            </a:r>
            <a:endParaRPr lang="en-US" sz="3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A2E2D4-01D2-4CA0-A846-D28C5E3A33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2890" y="4420278"/>
            <a:ext cx="2213639" cy="320720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B77731-9ADE-43E3-98E4-1B57FA8403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82890" y="4742242"/>
            <a:ext cx="2213639" cy="289750"/>
          </a:xfrm>
        </p:spPr>
        <p:txBody>
          <a:bodyPr/>
          <a:lstStyle/>
          <a:p>
            <a:r>
              <a:rPr lang="en-GB" sz="1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GB" sz="14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7F7EE42-ABEB-4F89-8D8A-814E09923F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360" y="3648496"/>
            <a:ext cx="2213639" cy="398305"/>
          </a:xfrm>
        </p:spPr>
        <p:txBody>
          <a:bodyPr/>
          <a:lstStyle/>
          <a:p>
            <a:r>
              <a:rPr lang="en-GB" sz="2100" noProof="1">
                <a:ea typeface="Calibri"/>
                <a:cs typeface="Calibri"/>
                <a:sym typeface="Calibri"/>
              </a:rPr>
              <a:t>SoftUni Team</a:t>
            </a:r>
            <a:endParaRPr lang="en-GB" sz="1100" noProof="1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BFA65E-7BD0-45FD-BE07-F3A0E82801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360" y="4017476"/>
            <a:ext cx="2213639" cy="351754"/>
          </a:xfrm>
        </p:spPr>
        <p:txBody>
          <a:bodyPr/>
          <a:lstStyle/>
          <a:p>
            <a:r>
              <a:rPr lang="en-GB" sz="1800" dirty="0">
                <a:ea typeface="Calibri"/>
                <a:cs typeface="Calibri"/>
                <a:sym typeface="Calibri"/>
              </a:rPr>
              <a:t>Technical Trainers</a:t>
            </a:r>
            <a:endParaRPr lang="en-GB" sz="1200" dirty="0"/>
          </a:p>
        </p:txBody>
      </p:sp>
      <p:pic>
        <p:nvPicPr>
          <p:cNvPr id="17" name="Shape 124">
            <a:extLst>
              <a:ext uri="{FF2B5EF4-FFF2-40B4-BE49-F238E27FC236}">
                <a16:creationId xmlns:a16="http://schemas.microsoft.com/office/drawing/2014/main" id="{C2DBD8A3-F6C1-4024-89C0-9DC14BEB68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615" y="1940186"/>
            <a:ext cx="937067" cy="16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25">
            <a:extLst>
              <a:ext uri="{FF2B5EF4-FFF2-40B4-BE49-F238E27FC236}">
                <a16:creationId xmlns:a16="http://schemas.microsoft.com/office/drawing/2014/main" id="{E0F82BFB-C755-43D3-B201-B250A14BA5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45" y="2201999"/>
            <a:ext cx="1588735" cy="1124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7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E6DE90-EC9D-4A51-9666-D46E2CACF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Struct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53B78-BD92-4BB5-BCEB-119B19DEC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35"/>
          <a:stretch/>
        </p:blipFill>
        <p:spPr>
          <a:xfrm>
            <a:off x="2849771" y="445698"/>
            <a:ext cx="3444458" cy="31594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25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8C6C2-D3D6-4855-834B-7608DACC3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Exercise 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6D776-F567-4807-A948-D64EE980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24" y="657065"/>
            <a:ext cx="2811593" cy="2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9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Fixed-size</a:t>
            </a:r>
            <a:endParaRPr lang="en-US"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US" b="1" dirty="0">
                <a:solidFill>
                  <a:schemeClr val="bg1"/>
                </a:solidFill>
              </a:rPr>
              <a:t>T[k]</a:t>
            </a:r>
            <a:r>
              <a:rPr lang="en-US" dirty="0"/>
              <a:t> - array of type T with size k</a:t>
            </a:r>
            <a:endParaRPr lang="bg-BG" dirty="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 err="1">
                <a:solidFill>
                  <a:schemeClr val="bg1"/>
                </a:solidFill>
              </a:rPr>
              <a:t>T.length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= k (read only)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Dynamic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>
                <a:solidFill>
                  <a:schemeClr val="bg1"/>
                </a:solidFill>
              </a:rPr>
              <a:t>T[] </a:t>
            </a:r>
            <a:r>
              <a:rPr lang="en-GB" dirty="0"/>
              <a:t>- dynamic array of type T</a:t>
            </a:r>
            <a:endParaRPr lang="bg-BG" dirty="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Modifying </a:t>
            </a:r>
            <a:r>
              <a:rPr lang="en-GB" b="1" dirty="0">
                <a:solidFill>
                  <a:schemeClr val="bg1"/>
                </a:solidFill>
              </a:rPr>
              <a:t>T.length </a:t>
            </a:r>
            <a:r>
              <a:rPr lang="en-GB" dirty="0"/>
              <a:t>resizes the array</a:t>
            </a:r>
            <a:endParaRPr lang="bg-BG" dirty="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 err="1">
                <a:solidFill>
                  <a:schemeClr val="bg1"/>
                </a:solidFill>
              </a:rPr>
              <a:t>T.push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adds new element and increases length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Index access</a:t>
            </a:r>
            <a:endParaRPr dirty="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Read and write</a:t>
            </a: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Arrays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94C3F2-A890-4195-8150-BB6E48BAD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Array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F2048-8B1D-44D8-B64E-50DC1D36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004" y="281109"/>
            <a:ext cx="2728538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SzPts val="2600"/>
            </a:pPr>
            <a:r>
              <a:rPr lang="en-GB" dirty="0"/>
              <a:t>Arrays can be multidimensional</a:t>
            </a:r>
            <a:endParaRPr dirty="0"/>
          </a:p>
          <a:p>
            <a:pPr lvl="0" rtl="0">
              <a:spcBef>
                <a:spcPts val="500"/>
              </a:spcBef>
              <a:spcAft>
                <a:spcPts val="0"/>
              </a:spcAft>
            </a:pPr>
            <a:endParaRPr dirty="0"/>
          </a:p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SzPts val="2600"/>
            </a:pPr>
            <a:r>
              <a:rPr lang="en-GB" dirty="0"/>
              <a:t>Unlike other languages (incl C#), the above array is a dynamic array of 2 booleans (not two dynamic arrays of booleans)!</a:t>
            </a:r>
            <a:endParaRPr dirty="0"/>
          </a:p>
          <a:p>
            <a:pPr marL="520700" lvl="0" indent="-457200"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-GB" dirty="0"/>
              <a:t>Index access is the same as other languages</a:t>
            </a:r>
            <a:endParaRPr dirty="0"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Multi-dim Arrays Warning!</a:t>
            </a:r>
            <a:endParaRPr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530383" y="1503266"/>
            <a:ext cx="3160644" cy="386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bool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[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2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][] pairsOfFlags;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045897" y="3538211"/>
            <a:ext cx="4129616" cy="6826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pairsOfFlags[index][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0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]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= true;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pairsOfFlags[index][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1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]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= false;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bytes1, bytes2, bytes3, …bytes32</a:t>
            </a:r>
            <a:endParaRPr b="1" dirty="0">
              <a:solidFill>
                <a:schemeClr val="bg1"/>
              </a:solidFill>
            </a:endParaRPr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Initialized with 0 (as are all solidity types)</a:t>
            </a:r>
            <a:endParaRPr lang="bg-BG"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noProof="1">
                <a:solidFill>
                  <a:schemeClr val="bg1"/>
                </a:solidFill>
              </a:rPr>
              <a:t>bytesX</a:t>
            </a:r>
            <a:r>
              <a:rPr lang="en-GB" b="1" dirty="0">
                <a:solidFill>
                  <a:schemeClr val="bg1"/>
                </a:solidFill>
              </a:rPr>
              <a:t>.</a:t>
            </a:r>
            <a:r>
              <a:rPr lang="en-GB" b="1" noProof="1">
                <a:solidFill>
                  <a:schemeClr val="bg1"/>
                </a:solidFill>
              </a:rPr>
              <a:t>length</a:t>
            </a:r>
            <a:r>
              <a:rPr lang="en-GB" b="1" dirty="0">
                <a:solidFill>
                  <a:schemeClr val="bg1"/>
                </a:solidFill>
              </a:rPr>
              <a:t> = X</a:t>
            </a:r>
            <a:endParaRPr b="1" dirty="0">
              <a:solidFill>
                <a:schemeClr val="bg1"/>
              </a:solidFill>
            </a:endParaRPr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bytesX[n] </a:t>
            </a:r>
            <a:r>
              <a:rPr lang="en-GB" dirty="0"/>
              <a:t>accesses the </a:t>
            </a:r>
            <a:r>
              <a:rPr lang="en-GB" b="1" dirty="0">
                <a:solidFill>
                  <a:schemeClr val="bg1"/>
                </a:solidFill>
              </a:rPr>
              <a:t>n-th </a:t>
            </a:r>
            <a:r>
              <a:rPr lang="en-GB" dirty="0"/>
              <a:t>byte (n &lt; X). Read-only!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bytesX[n] </a:t>
            </a:r>
            <a:r>
              <a:rPr lang="en-GB" dirty="0"/>
              <a:t>is from 0 to 255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Operations: </a:t>
            </a:r>
            <a:endParaRPr dirty="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>
                <a:solidFill>
                  <a:schemeClr val="bg1"/>
                </a:solidFill>
              </a:rPr>
              <a:t>Comparisons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>
                <a:solidFill>
                  <a:schemeClr val="bg1"/>
                </a:solidFill>
              </a:rPr>
              <a:t>Bit operators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>
                <a:solidFill>
                  <a:schemeClr val="bg1"/>
                </a:solidFill>
              </a:rPr>
              <a:t>Index access </a:t>
            </a:r>
            <a:r>
              <a:rPr lang="en-GB" dirty="0"/>
              <a:t>(reading)</a:t>
            </a:r>
            <a:endParaRPr dirty="0"/>
          </a:p>
        </p:txBody>
      </p:sp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Fixed-size Byte Arrays</a:t>
            </a:r>
            <a:endParaRPr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97896" y="2786616"/>
            <a:ext cx="4300951" cy="22545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bytes3 public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f = 342145;</a:t>
            </a:r>
          </a:p>
          <a:p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inits like a 3-byte integer</a:t>
            </a:r>
          </a:p>
          <a:p>
            <a:endParaRPr lang="en-US" sz="1800" dirty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function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Test()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public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{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    f = 0xABABAB;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    f = f + 2; </a:t>
            </a:r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not working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f[1] = 3;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not working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uiExpand="1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bytes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arbitrary-length </a:t>
            </a:r>
            <a:r>
              <a:rPr lang="en-GB" b="1" dirty="0">
                <a:solidFill>
                  <a:schemeClr val="bg1"/>
                </a:solidFill>
              </a:rPr>
              <a:t>raw byte data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the same as </a:t>
            </a:r>
            <a:r>
              <a:rPr lang="en-GB" b="1" dirty="0">
                <a:solidFill>
                  <a:schemeClr val="bg1"/>
                </a:solidFill>
              </a:rPr>
              <a:t>uint8[]</a:t>
            </a: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b="1" dirty="0">
                <a:solidFill>
                  <a:schemeClr val="bg1"/>
                </a:solidFill>
              </a:rPr>
              <a:t>can’t be passed </a:t>
            </a:r>
            <a:r>
              <a:rPr lang="en-GB" dirty="0"/>
              <a:t>as function argument in </a:t>
            </a:r>
            <a:r>
              <a:rPr lang="en-GB" b="1" dirty="0">
                <a:solidFill>
                  <a:schemeClr val="bg1"/>
                </a:solidFill>
              </a:rPr>
              <a:t>public</a:t>
            </a:r>
            <a:r>
              <a:rPr lang="en-GB" dirty="0"/>
              <a:t> functions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string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arbitrary-length </a:t>
            </a:r>
            <a:r>
              <a:rPr lang="en-GB" b="1" dirty="0">
                <a:solidFill>
                  <a:schemeClr val="bg1"/>
                </a:solidFill>
              </a:rPr>
              <a:t>UTF-8 data</a:t>
            </a:r>
            <a:endParaRPr b="1" dirty="0">
              <a:solidFill>
                <a:schemeClr val="bg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no index access. You need to cast it to bytes!</a:t>
            </a:r>
            <a:endParaRPr dirty="0"/>
          </a:p>
          <a:p>
            <a:pPr marL="520700" lvl="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always use fixed size</a:t>
            </a:r>
            <a:r>
              <a:rPr lang="en-GB" dirty="0"/>
              <a:t> if you can  (less gas)</a:t>
            </a:r>
            <a:endParaRPr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Dynamic Sized Byte Arrays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4110FF-EA9F-48A0-8B94-495DDD339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Exercise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100C1-F683-4B27-8E38-1A3EBC4B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24" y="657065"/>
            <a:ext cx="2811593" cy="2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142802" y="897094"/>
            <a:ext cx="9072082" cy="3900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Key-value pair </a:t>
            </a:r>
            <a:r>
              <a:rPr lang="en-GB" b="1" dirty="0">
                <a:solidFill>
                  <a:schemeClr val="bg1"/>
                </a:solidFill>
              </a:rPr>
              <a:t>mapping(keyType =&gt; balueType)</a:t>
            </a:r>
            <a:endParaRPr b="1" dirty="0">
              <a:solidFill>
                <a:schemeClr val="bg1"/>
              </a:solidFill>
            </a:endParaRPr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b="1" dirty="0">
                <a:solidFill>
                  <a:schemeClr val="bg1"/>
                </a:solidFill>
              </a:rPr>
              <a:t>The key is not stored</a:t>
            </a:r>
            <a:r>
              <a:rPr lang="en-GB" dirty="0"/>
              <a:t>, its </a:t>
            </a:r>
            <a:r>
              <a:rPr lang="en-GB" b="1" dirty="0">
                <a:solidFill>
                  <a:schemeClr val="bg1"/>
                </a:solidFill>
              </a:rPr>
              <a:t>keccak256 </a:t>
            </a:r>
            <a:r>
              <a:rPr lang="en-GB" dirty="0"/>
              <a:t>is used to look up the value</a:t>
            </a:r>
            <a:endParaRPr dirty="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It is impossible to retrieve the keys</a:t>
            </a:r>
            <a:endParaRPr dirty="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</a:pPr>
            <a:r>
              <a:rPr lang="en-GB" dirty="0"/>
              <a:t>It is impossible to retrieve the values without the keys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Cannot be passed/returned by functions</a:t>
            </a: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Mappings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Mapping Example</a:t>
            </a:r>
            <a:endParaRPr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1721629" y="1486444"/>
            <a:ext cx="6156788" cy="2104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contract MappingExample {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mapping(address =&gt; uint) public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balances;</a:t>
            </a:r>
          </a:p>
          <a:p>
            <a:endParaRPr lang="en-US" sz="1800" b="0" dirty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function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update(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newBalance)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public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{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        balances[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msg.sender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] = newBalance;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    }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76A0E2-7EC5-4804-B8A6-6BD5415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5DD50-D797-449D-93CB-D9D36D685D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804" y="979085"/>
            <a:ext cx="6136847" cy="3596951"/>
          </a:xfrm>
        </p:spPr>
        <p:txBody>
          <a:bodyPr>
            <a:normAutofit fontScale="92500" lnSpcReduction="20000"/>
          </a:bodyPr>
          <a:lstStyle/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Rational and integer literals (incl 0x, …)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Enums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Structs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Fixed Size Arrays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Dynamic Size Arrays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Mappings</a:t>
            </a:r>
          </a:p>
          <a:p>
            <a:pPr marL="33020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Type Deduction</a:t>
            </a:r>
          </a:p>
          <a:p>
            <a:pPr marL="330200" lvl="0" indent="-330200">
              <a:lnSpc>
                <a:spcPct val="117647"/>
              </a:lnSpc>
              <a:spcBef>
                <a:spcPts val="0"/>
              </a:spcBef>
              <a:buFont typeface="Noto Sans Symbols"/>
              <a:buAutoNum type="arabicPeriod"/>
            </a:pPr>
            <a:r>
              <a:rPr lang="en-US" noProof="1"/>
              <a:t>Storage Location</a:t>
            </a:r>
          </a:p>
        </p:txBody>
      </p:sp>
    </p:spTree>
    <p:extLst>
      <p:ext uri="{BB962C8B-B14F-4D97-AF65-F5344CB8AC3E}">
        <p14:creationId xmlns:p14="http://schemas.microsoft.com/office/powerpoint/2010/main" val="77287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Sometimes the compiler can guess the type of a variable and we don’t have to explicitly specify it</a:t>
            </a:r>
            <a:endParaRPr dirty="0"/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dirty="0"/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dirty="0"/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dirty="0"/>
          </a:p>
          <a:p>
            <a:pPr marL="520700" lvl="0" indent="-45720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The type of </a:t>
            </a:r>
            <a:r>
              <a:rPr lang="en-GB" b="1" dirty="0">
                <a:solidFill>
                  <a:schemeClr val="bg1"/>
                </a:solidFill>
              </a:rPr>
              <a:t>y</a:t>
            </a:r>
            <a:r>
              <a:rPr lang="en-GB" dirty="0"/>
              <a:t> is </a:t>
            </a:r>
            <a:r>
              <a:rPr lang="en-GB" b="1" dirty="0">
                <a:solidFill>
                  <a:schemeClr val="bg1"/>
                </a:solidFill>
              </a:rPr>
              <a:t>uint24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 Deduction</a:t>
            </a:r>
            <a:endParaRPr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957434" y="2199746"/>
            <a:ext cx="2432927" cy="7440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uint24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x = 0x123;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var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ea typeface="Calibri"/>
                <a:cs typeface="Calibri"/>
              </a:rPr>
              <a:t>y = x;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/>
            <a:r>
              <a:rPr lang="en-US" dirty="0"/>
              <a:t>The </a:t>
            </a:r>
            <a:r>
              <a:rPr lang="en-US" noProof="1"/>
              <a:t>Ethereum</a:t>
            </a:r>
            <a:r>
              <a:rPr lang="en-US" dirty="0"/>
              <a:t> Virtual Machine has three areas where it can </a:t>
            </a:r>
            <a:br>
              <a:rPr lang="en-US" dirty="0"/>
            </a:br>
            <a:r>
              <a:rPr lang="en-US" dirty="0"/>
              <a:t>store items.</a:t>
            </a:r>
            <a:endParaRPr lang="bg-BG" dirty="0"/>
          </a:p>
          <a:p>
            <a:pPr lvl="1"/>
            <a:r>
              <a:rPr lang="en-US" dirty="0"/>
              <a:t>storage</a:t>
            </a:r>
            <a:endParaRPr lang="bg-BG" dirty="0"/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stack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Memory Areas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293C6-689D-43AC-B6FF-3F72AAB34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AE8E9"/>
              </a:clrFrom>
              <a:clrTo>
                <a:srgbClr val="EAE8E9">
                  <a:alpha val="0"/>
                </a:srgbClr>
              </a:clrTo>
            </a:clrChange>
          </a:blip>
          <a:srcRect b="6719"/>
          <a:stretch/>
        </p:blipFill>
        <p:spPr>
          <a:xfrm>
            <a:off x="4323503" y="1821304"/>
            <a:ext cx="2948836" cy="2750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/>
            <a:r>
              <a:rPr lang="en-US" dirty="0"/>
              <a:t>state variables are always in storage</a:t>
            </a:r>
          </a:p>
          <a:p>
            <a:pPr lvl="0"/>
            <a:r>
              <a:rPr lang="en-US" dirty="0"/>
              <a:t>function arguments are in memory by default</a:t>
            </a:r>
          </a:p>
          <a:p>
            <a:pPr lvl="0"/>
            <a:r>
              <a:rPr lang="en-US" dirty="0"/>
              <a:t>local variables of struct, array or mapping type reference </a:t>
            </a:r>
            <a:br>
              <a:rPr lang="bg-BG" dirty="0"/>
            </a:br>
            <a:r>
              <a:rPr lang="en-US" dirty="0"/>
              <a:t>storage by default</a:t>
            </a:r>
          </a:p>
          <a:p>
            <a:pPr lvl="0"/>
            <a:r>
              <a:rPr lang="en-US" dirty="0"/>
              <a:t>local variables of value type (i.e. neither array, nor struct nor </a:t>
            </a:r>
            <a:br>
              <a:rPr lang="bg-BG" dirty="0"/>
            </a:br>
            <a:r>
              <a:rPr lang="en-US" dirty="0"/>
              <a:t>mapping) are stored in the stack</a:t>
            </a:r>
          </a:p>
          <a:p>
            <a:r>
              <a:rPr lang="en-US" dirty="0"/>
              <a:t>the location of local and function parameters can be changed </a:t>
            </a:r>
            <a:br>
              <a:rPr lang="bg-BG" dirty="0"/>
            </a:br>
            <a:r>
              <a:rPr lang="en-US" dirty="0"/>
              <a:t>by the modifiers </a:t>
            </a:r>
            <a:r>
              <a:rPr lang="en-US" b="1" dirty="0">
                <a:solidFill>
                  <a:schemeClr val="bg1"/>
                </a:solidFill>
              </a:rPr>
              <a:t>storage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memory</a:t>
            </a:r>
            <a:r>
              <a:rPr lang="en-US" dirty="0"/>
              <a:t>.</a:t>
            </a:r>
          </a:p>
          <a:p>
            <a:pPr lvl="0"/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Default Location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28DD4-EAB7-46E7-A350-0D2D91038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Storage Example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943A1-4EAC-4464-B95C-9004579F1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3"/>
          <a:stretch/>
        </p:blipFill>
        <p:spPr>
          <a:xfrm>
            <a:off x="3162739" y="667062"/>
            <a:ext cx="2818522" cy="265325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9193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Have to be allocated with </a:t>
            </a:r>
            <a:r>
              <a:rPr lang="en-GB" b="1" dirty="0">
                <a:solidFill>
                  <a:schemeClr val="bg1"/>
                </a:solidFill>
              </a:rPr>
              <a:t>new</a:t>
            </a:r>
            <a:r>
              <a:rPr lang="en-GB" dirty="0"/>
              <a:t>, specifying the size</a:t>
            </a:r>
            <a:endParaRPr dirty="0"/>
          </a:p>
          <a:p>
            <a:pPr marL="520700" lvl="0" indent="-457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They </a:t>
            </a:r>
            <a:r>
              <a:rPr lang="en-GB" b="1" dirty="0">
                <a:solidFill>
                  <a:schemeClr val="bg1"/>
                </a:solidFill>
              </a:rPr>
              <a:t>cannot be resized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Arrays in memory</a:t>
            </a:r>
            <a:endParaRPr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682953" y="1823437"/>
            <a:ext cx="5775788" cy="31381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contract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C {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function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f(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len)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public pure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{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 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[]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memory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= new uint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[]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(7);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 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bytes memory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b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= new bytes(len)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;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    </a:t>
            </a:r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a.length == 7 </a:t>
            </a:r>
          </a:p>
          <a:p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        // b.length == len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   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a[6] = 8;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   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a.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push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(6); </a:t>
            </a:r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//doesn't work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   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a.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length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+= 2; </a:t>
            </a:r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//nope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    }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07A53-8744-41C4-9A69-1DB8359E8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dirty="0"/>
              <a:t>Exercise 3,4,5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6BC08-E127-4A11-B58E-785DD0D0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24" y="657065"/>
            <a:ext cx="2811593" cy="28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https://blog.upstate.agency/mappings-in-solidity-explained-in-under-two-minutes-ecba88aff96e</a:t>
            </a:r>
            <a:endParaRPr lang="bg-BG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https://medium.com/loom-network/ethereum-solidity-memory-vs-storage-how-to-initialize-an-array-inside-a-struct-184baf6aa2eb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content</a:t>
            </a:r>
          </a:p>
        </p:txBody>
      </p:sp>
    </p:spTree>
    <p:extLst>
      <p:ext uri="{BB962C8B-B14F-4D97-AF65-F5344CB8AC3E}">
        <p14:creationId xmlns:p14="http://schemas.microsoft.com/office/powerpoint/2010/main" val="33969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91" y="4800600"/>
            <a:ext cx="9085659" cy="272654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4091834" y="3401877"/>
            <a:ext cx="4251626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800540" y="3401877"/>
            <a:ext cx="2971610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6663290" y="4174774"/>
            <a:ext cx="1680170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800540" y="4174774"/>
            <a:ext cx="4175673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5222366" y="4174774"/>
            <a:ext cx="1194772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998081" y="1856081"/>
            <a:ext cx="4345379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800541" y="1856081"/>
            <a:ext cx="2893784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6507328" y="1083184"/>
            <a:ext cx="1836132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800540" y="1083184"/>
            <a:ext cx="3139344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4205962" y="1083184"/>
            <a:ext cx="2035288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4478904" y="2628979"/>
            <a:ext cx="1889744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6640770" y="2628979"/>
            <a:ext cx="1702690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800541" y="2628979"/>
            <a:ext cx="3406241" cy="6477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848256" y="1550943"/>
            <a:ext cx="3767414" cy="1079719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3690298" y="3048282"/>
            <a:ext cx="4605446" cy="1079719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4819586" y="1550943"/>
            <a:ext cx="1472084" cy="1079719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6495586" y="1550943"/>
            <a:ext cx="1800158" cy="1079719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848257" y="3048282"/>
            <a:ext cx="2537339" cy="1079719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B64F9-411B-4E82-BD37-0EF100907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5400"/>
              <a:buNone/>
            </a:pPr>
            <a:r>
              <a:rPr lang="en-GB" sz="7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sli.do</a:t>
            </a:r>
            <a:br>
              <a:rPr lang="en-GB" sz="72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</a:br>
            <a:r>
              <a:rPr lang="en-GB" sz="7200" b="1" dirty="0">
                <a:ea typeface="Calibri"/>
                <a:cs typeface="Calibri"/>
                <a:sym typeface="Calibri"/>
              </a:rPr>
              <a:t>#</a:t>
            </a:r>
            <a:r>
              <a:rPr lang="en-GB" sz="7200" b="1" noProof="1"/>
              <a:t>SContracts</a:t>
            </a:r>
            <a:endParaRPr lang="en-GB" sz="7200" b="1" noProof="1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AE83C-0940-45F7-8DCF-50872307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321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399" dirty="0"/>
              <a:t>Software University – High-Quality Education and </a:t>
            </a:r>
            <a:br>
              <a:rPr lang="en-US" sz="2399" dirty="0"/>
            </a:br>
            <a:r>
              <a:rPr lang="en-US" sz="23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174" noProof="1">
                <a:hlinkClick r:id="rId3"/>
              </a:rPr>
              <a:t>softuni.bg</a:t>
            </a:r>
            <a:r>
              <a:rPr lang="en-US" sz="2174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Foundation</a:t>
            </a:r>
            <a:endParaRPr lang="bg-BG" sz="2399" dirty="0"/>
          </a:p>
          <a:p>
            <a:pPr lvl="1">
              <a:lnSpc>
                <a:spcPct val="100000"/>
              </a:lnSpc>
            </a:pPr>
            <a:r>
              <a:rPr lang="en-US" sz="2249" noProof="1">
                <a:hlinkClick r:id="rId4"/>
              </a:rPr>
              <a:t>http://softuni.foundation/</a:t>
            </a:r>
            <a:endParaRPr lang="en-US" sz="2249" noProof="1"/>
          </a:p>
          <a:p>
            <a:pPr>
              <a:lnSpc>
                <a:spcPct val="100000"/>
              </a:lnSpc>
            </a:pPr>
            <a:r>
              <a:rPr lang="en-US" sz="2399" dirty="0"/>
              <a:t>Software University @ Facebook</a:t>
            </a:r>
          </a:p>
          <a:p>
            <a:pPr marL="742709" lvl="1" indent="-285657" defTabSz="914103">
              <a:lnSpc>
                <a:spcPct val="100000"/>
              </a:lnSpc>
              <a:tabLst>
                <a:tab pos="211868" algn="l"/>
              </a:tabLst>
              <a:defRPr/>
            </a:pPr>
            <a:r>
              <a:rPr lang="en-US" sz="2174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174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399" dirty="0"/>
              <a:t>Software University Forums</a:t>
            </a:r>
          </a:p>
          <a:p>
            <a:pPr marL="742709" lvl="1" indent="-285657" defTabSz="914103">
              <a:lnSpc>
                <a:spcPct val="100000"/>
              </a:lnSpc>
              <a:tabLst>
                <a:tab pos="211868" algn="l"/>
              </a:tabLst>
              <a:defRPr/>
            </a:pPr>
            <a:r>
              <a:rPr lang="en-US" sz="2099" dirty="0">
                <a:hlinkClick r:id="rId6"/>
              </a:rPr>
              <a:t>forum.softuni.bg</a:t>
            </a:r>
            <a:endParaRPr lang="en-US" sz="20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1" y="1903585"/>
            <a:ext cx="1591937" cy="397058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46" y="1543050"/>
            <a:ext cx="2525150" cy="3362218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0650" y="2740779"/>
            <a:ext cx="838837" cy="8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4019751"/>
            <a:ext cx="781472" cy="7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86" y="2857500"/>
            <a:ext cx="3481750" cy="121818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783AF-DB56-4585-B36F-794714737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75828"/>
            <a:ext cx="9079170" cy="3900800"/>
          </a:xfrm>
        </p:spPr>
        <p:txBody>
          <a:bodyPr/>
          <a:lstStyle/>
          <a:p>
            <a:pPr marL="520700" lvl="0" indent="-45720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Literals are notations for representing a fixed value</a:t>
            </a:r>
          </a:p>
          <a:p>
            <a:pPr marL="520700" lvl="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Rational literals are allowed, but </a:t>
            </a:r>
            <a:r>
              <a:rPr lang="en-US" b="1" dirty="0">
                <a:solidFill>
                  <a:schemeClr val="bg1"/>
                </a:solidFill>
              </a:rPr>
              <a:t>cannot be assigned to or from</a:t>
            </a:r>
          </a:p>
          <a:p>
            <a:pPr marL="520700" lvl="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Rational numbers can be stored in types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and </a:t>
            </a:r>
            <a:r>
              <a:rPr lang="en-US" b="1" noProof="1">
                <a:solidFill>
                  <a:schemeClr val="bg1"/>
                </a:solidFill>
              </a:rPr>
              <a:t>ufixed</a:t>
            </a:r>
            <a:r>
              <a:rPr lang="en-US" dirty="0"/>
              <a:t>, but </a:t>
            </a:r>
            <a:endParaRPr lang="bg-BG" dirty="0"/>
          </a:p>
          <a:p>
            <a:pPr marL="6350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bg-BG" dirty="0"/>
              <a:t>      </a:t>
            </a:r>
            <a:r>
              <a:rPr lang="en-US" dirty="0"/>
              <a:t>not assigned to or from</a:t>
            </a:r>
          </a:p>
          <a:p>
            <a:pPr marL="520700" lvl="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Remix doesn’t even compile them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F71106-21C1-4538-AD38-7C421255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Rational and Integer Literals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1058B-7431-4DFF-A7BA-CC46268C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Rational and Integer Literals (2/2)</a:t>
            </a:r>
            <a:endParaRPr lang="en-US" dirty="0"/>
          </a:p>
        </p:txBody>
      </p:sp>
      <p:sp>
        <p:nvSpPr>
          <p:cNvPr id="16" name="Shape 155">
            <a:extLst>
              <a:ext uri="{FF2B5EF4-FFF2-40B4-BE49-F238E27FC236}">
                <a16:creationId xmlns:a16="http://schemas.microsoft.com/office/drawing/2014/main" id="{6DC86D4C-3438-43D0-B954-4800F027DAC3}"/>
              </a:ext>
            </a:extLst>
          </p:cNvPr>
          <p:cNvSpPr txBox="1">
            <a:spLocks/>
          </p:cNvSpPr>
          <p:nvPr/>
        </p:nvSpPr>
        <p:spPr>
          <a:xfrm>
            <a:off x="139965" y="1436071"/>
            <a:ext cx="9060742" cy="3879575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0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0700" indent="-45720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Any computations made with literals </a:t>
            </a:r>
            <a:r>
              <a:rPr lang="en-US" b="1" dirty="0">
                <a:solidFill>
                  <a:schemeClr val="bg1"/>
                </a:solidFill>
              </a:rPr>
              <a:t>retains arbitrary precision</a:t>
            </a:r>
          </a:p>
          <a:p>
            <a:pPr marL="52070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Integer literal </a:t>
            </a:r>
            <a:r>
              <a:rPr lang="en-US" b="1" dirty="0">
                <a:solidFill>
                  <a:schemeClr val="bg1"/>
                </a:solidFill>
              </a:rPr>
              <a:t>division</a:t>
            </a:r>
            <a:r>
              <a:rPr lang="en-US" dirty="0"/>
              <a:t> evaluates to a </a:t>
            </a:r>
            <a:r>
              <a:rPr lang="en-US" b="1" dirty="0">
                <a:solidFill>
                  <a:schemeClr val="bg1"/>
                </a:solidFill>
              </a:rPr>
              <a:t>rational</a:t>
            </a:r>
            <a:r>
              <a:rPr lang="en-US" dirty="0"/>
              <a:t> number</a:t>
            </a:r>
          </a:p>
          <a:p>
            <a:pPr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lang="en-US" dirty="0"/>
          </a:p>
          <a:p>
            <a:pPr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lang="en-US" dirty="0"/>
          </a:p>
          <a:p>
            <a:pPr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lang="en-US" dirty="0"/>
          </a:p>
          <a:p>
            <a:pPr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</a:pPr>
            <a:endParaRPr lang="en-US" dirty="0"/>
          </a:p>
          <a:p>
            <a:pPr marL="520700" indent="-45720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US" dirty="0"/>
              <a:t>Expressions with variables </a:t>
            </a:r>
            <a:r>
              <a:rPr lang="en-US" b="1" dirty="0">
                <a:solidFill>
                  <a:schemeClr val="bg1"/>
                </a:solidFill>
              </a:rPr>
              <a:t>don’t retain</a:t>
            </a:r>
            <a:r>
              <a:rPr lang="en-US" dirty="0"/>
              <a:t> arbitrary </a:t>
            </a:r>
            <a:r>
              <a:rPr lang="en-US" b="1" dirty="0">
                <a:solidFill>
                  <a:schemeClr val="bg1"/>
                </a:solidFill>
              </a:rPr>
              <a:t>precision</a:t>
            </a:r>
            <a:r>
              <a:rPr lang="en-US" dirty="0"/>
              <a:t>!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</a:pP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D50F37A-DB53-4563-A315-EFE8EAB41479}"/>
              </a:ext>
            </a:extLst>
          </p:cNvPr>
          <p:cNvSpPr txBox="1">
            <a:spLocks/>
          </p:cNvSpPr>
          <p:nvPr/>
        </p:nvSpPr>
        <p:spPr>
          <a:xfrm>
            <a:off x="2315991" y="1068970"/>
            <a:ext cx="4393951" cy="367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 public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 = 0xA3F; </a:t>
            </a:r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is 2623</a:t>
            </a:r>
            <a:endParaRPr lang="en-US" sz="1800" b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D08C496-6891-497E-A79E-396C1AF217AD}"/>
              </a:ext>
            </a:extLst>
          </p:cNvPr>
          <p:cNvSpPr txBox="1">
            <a:spLocks/>
          </p:cNvSpPr>
          <p:nvPr/>
        </p:nvSpPr>
        <p:spPr>
          <a:xfrm>
            <a:off x="2369842" y="2596424"/>
            <a:ext cx="4286250" cy="787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 public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c = (2/5 + 1) * 10;</a:t>
            </a:r>
          </a:p>
          <a:p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(0.4 + 1) * 10 = 1.4*10 = 14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0BC91A4-83EE-4144-90C2-7CE16D5E93E0}"/>
              </a:ext>
            </a:extLst>
          </p:cNvPr>
          <p:cNvSpPr txBox="1">
            <a:spLocks/>
          </p:cNvSpPr>
          <p:nvPr/>
        </p:nvSpPr>
        <p:spPr>
          <a:xfrm>
            <a:off x="2048537" y="3510691"/>
            <a:ext cx="4928860" cy="787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 public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b = (2**88 + 1) – 2**800;</a:t>
            </a:r>
          </a:p>
          <a:p>
            <a:r>
              <a:rPr lang="en-US" sz="1800" b="0" dirty="0">
                <a:solidFill>
                  <a:schemeClr val="accent2"/>
                </a:solidFill>
                <a:effectLst/>
                <a:ea typeface="Calibri"/>
                <a:cs typeface="Calibri"/>
              </a:rPr>
              <a:t>// is 1</a:t>
            </a:r>
          </a:p>
        </p:txBody>
      </p:sp>
    </p:spTree>
    <p:extLst>
      <p:ext uri="{BB962C8B-B14F-4D97-AF65-F5344CB8AC3E}">
        <p14:creationId xmlns:p14="http://schemas.microsoft.com/office/powerpoint/2010/main" val="25379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4428" y="868740"/>
            <a:ext cx="8995144" cy="3900800"/>
          </a:xfrm>
        </p:spPr>
        <p:txBody>
          <a:bodyPr>
            <a:normAutofit/>
          </a:bodyPr>
          <a:lstStyle/>
          <a:p>
            <a:r>
              <a:rPr lang="en-US" sz="2300" dirty="0"/>
              <a:t>Hexadecimal</a:t>
            </a:r>
            <a:r>
              <a:rPr lang="bg-BG" sz="2300" dirty="0"/>
              <a:t> </a:t>
            </a:r>
            <a:r>
              <a:rPr lang="en-US" sz="2300" dirty="0"/>
              <a:t>literals</a:t>
            </a:r>
            <a:r>
              <a:rPr lang="bg-BG" sz="2300" dirty="0"/>
              <a:t> </a:t>
            </a:r>
            <a:r>
              <a:rPr lang="en-US" sz="2300" dirty="0"/>
              <a:t>that</a:t>
            </a:r>
            <a:r>
              <a:rPr lang="bg-BG" sz="2300" dirty="0"/>
              <a:t> </a:t>
            </a:r>
            <a:r>
              <a:rPr lang="en-US" sz="2300" dirty="0"/>
              <a:t>pass</a:t>
            </a:r>
            <a:r>
              <a:rPr lang="bg-BG" sz="2300" dirty="0"/>
              <a:t> </a:t>
            </a:r>
            <a:r>
              <a:rPr lang="en-US" sz="2300" dirty="0"/>
              <a:t>the</a:t>
            </a:r>
            <a:r>
              <a:rPr lang="bg-BG" sz="2300" dirty="0"/>
              <a:t> </a:t>
            </a:r>
            <a:r>
              <a:rPr lang="en-US" sz="2300" dirty="0"/>
              <a:t>address</a:t>
            </a:r>
            <a:r>
              <a:rPr lang="bg-BG" sz="2300" dirty="0"/>
              <a:t> </a:t>
            </a:r>
            <a:r>
              <a:rPr lang="en-US" sz="2300" dirty="0"/>
              <a:t>checksum</a:t>
            </a:r>
            <a:r>
              <a:rPr lang="bg-BG" sz="2300" dirty="0"/>
              <a:t> </a:t>
            </a:r>
            <a:r>
              <a:rPr lang="en-US" sz="2300" dirty="0"/>
              <a:t>test</a:t>
            </a:r>
            <a:r>
              <a:rPr lang="bg-BG" sz="2300" dirty="0"/>
              <a:t> </a:t>
            </a:r>
            <a:r>
              <a:rPr lang="en-US" sz="2300" dirty="0"/>
              <a:t>are of </a:t>
            </a:r>
            <a:br>
              <a:rPr lang="en-US" sz="2300" dirty="0"/>
            </a:br>
            <a:r>
              <a:rPr lang="en-US" sz="2300" b="1" dirty="0">
                <a:solidFill>
                  <a:schemeClr val="bg1"/>
                </a:solidFill>
              </a:rPr>
              <a:t>address</a:t>
            </a:r>
            <a:r>
              <a:rPr lang="en-US" sz="2300" dirty="0"/>
              <a:t> type</a:t>
            </a:r>
            <a:endParaRPr lang="bg-BG" sz="2300" dirty="0"/>
          </a:p>
          <a:p>
            <a:r>
              <a:rPr lang="en-US" sz="2300" dirty="0"/>
              <a:t>For example: </a:t>
            </a:r>
            <a:r>
              <a:rPr lang="en-US" sz="2300" b="1" dirty="0">
                <a:solidFill>
                  <a:schemeClr val="bg1"/>
                </a:solidFill>
              </a:rPr>
              <a:t>0xdCad3a6d3569DF655070DEd06cb7A1b2Ccd1D3AF</a:t>
            </a:r>
          </a:p>
          <a:p>
            <a:r>
              <a:rPr lang="en-US" sz="2300" dirty="0"/>
              <a:t>if the checksum is </a:t>
            </a:r>
            <a:r>
              <a:rPr lang="en-US" sz="2300" b="1" dirty="0">
                <a:solidFill>
                  <a:schemeClr val="bg1"/>
                </a:solidFill>
              </a:rPr>
              <a:t>not passed </a:t>
            </a:r>
            <a:r>
              <a:rPr lang="en-US" sz="2300" dirty="0"/>
              <a:t>a warning is produced and the literals </a:t>
            </a:r>
            <a:br>
              <a:rPr lang="en-US" sz="2300" dirty="0"/>
            </a:br>
            <a:r>
              <a:rPr lang="en-US" sz="2300" dirty="0"/>
              <a:t>are treated as </a:t>
            </a:r>
            <a:r>
              <a:rPr lang="en-US" sz="2300" b="1" dirty="0">
                <a:solidFill>
                  <a:schemeClr val="bg1"/>
                </a:solidFill>
              </a:rPr>
              <a:t>regular rational numbers</a:t>
            </a:r>
          </a:p>
          <a:p>
            <a:endParaRPr lang="en-US" sz="2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Literals</a:t>
            </a:r>
          </a:p>
        </p:txBody>
      </p:sp>
    </p:spTree>
    <p:extLst>
      <p:ext uri="{BB962C8B-B14F-4D97-AF65-F5344CB8AC3E}">
        <p14:creationId xmlns:p14="http://schemas.microsoft.com/office/powerpoint/2010/main" val="16065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Enums</a:t>
            </a:r>
            <a:endParaRPr dirty="0"/>
          </a:p>
        </p:txBody>
      </p:sp>
      <p:sp>
        <p:nvSpPr>
          <p:cNvPr id="165" name="Shape 16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93700" rtl="0">
              <a:spcBef>
                <a:spcPts val="500"/>
              </a:spcBef>
              <a:spcAft>
                <a:spcPts val="0"/>
              </a:spcAft>
              <a:buSzPts val="2600"/>
              <a:buChar char="▪"/>
            </a:pPr>
            <a:r>
              <a:rPr lang="en-GB" dirty="0"/>
              <a:t>A user defined type</a:t>
            </a:r>
            <a:endParaRPr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GB" dirty="0"/>
              <a:t>A set of possible choices</a:t>
            </a:r>
            <a:endParaRPr dirty="0"/>
          </a:p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93700" rtl="0">
              <a:spcBef>
                <a:spcPts val="500"/>
              </a:spcBef>
              <a:spcAft>
                <a:spcPts val="0"/>
              </a:spcAft>
              <a:buSzPts val="2600"/>
              <a:buChar char="▪"/>
            </a:pPr>
            <a:r>
              <a:rPr lang="en-GB" dirty="0"/>
              <a:t>Can be explicitly cast to all integer types</a:t>
            </a:r>
            <a:endParaRPr dirty="0"/>
          </a:p>
          <a:p>
            <a:pPr marL="0" lvl="0" indent="0">
              <a:spcBef>
                <a:spcPts val="500"/>
              </a:spcBef>
              <a:spcAft>
                <a:spcPts val="500"/>
              </a:spcAft>
              <a:buNone/>
            </a:pPr>
            <a:endParaRPr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53564" y="2404650"/>
            <a:ext cx="4286250" cy="653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enum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Color { Blue, Red, Green }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Color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colors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711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73C4D1-A5BE-4831-A1D7-BA9339675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noProof="1"/>
              <a:t>Enum</a:t>
            </a:r>
            <a:r>
              <a:rPr lang="en-GB" sz="4400" dirty="0"/>
              <a:t>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EBF30-CCF6-47A6-8B8A-9873EA08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72"/>
          <a:stretch/>
        </p:blipFill>
        <p:spPr>
          <a:xfrm>
            <a:off x="2908092" y="439081"/>
            <a:ext cx="3350301" cy="30759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62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20700" lvl="0" indent="-457200" rtl="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A structure/combination of existing types</a:t>
            </a:r>
            <a:endParaRPr dirty="0"/>
          </a:p>
          <a:p>
            <a:pPr marL="520700" lvl="0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</a:pPr>
            <a:r>
              <a:rPr lang="en-GB" dirty="0"/>
              <a:t>Like a class but without methods</a:t>
            </a:r>
            <a:endParaRPr dirty="0"/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Structs</a:t>
            </a:r>
            <a:endParaRPr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092265" y="2281744"/>
            <a:ext cx="4957169" cy="17628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54000" rIns="108000" bIns="54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struct</a:t>
            </a:r>
            <a:r>
              <a:rPr lang="en-US" sz="1800" b="0" dirty="0">
                <a:solidFill>
                  <a:schemeClr val="accent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HighestBidder {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address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addr;</a:t>
            </a:r>
          </a:p>
          <a:p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  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uint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amount;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}</a:t>
            </a:r>
          </a:p>
          <a:p>
            <a:endParaRPr lang="en-US" sz="1800" b="0" dirty="0">
              <a:solidFill>
                <a:schemeClr val="tx1"/>
              </a:solidFill>
              <a:effectLst/>
              <a:ea typeface="Calibri"/>
              <a:cs typeface="Calibri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HighestBidder </a:t>
            </a:r>
            <a:r>
              <a:rPr lang="en-US" sz="1800" dirty="0">
                <a:solidFill>
                  <a:schemeClr val="bg1"/>
                </a:solidFill>
                <a:effectLst/>
                <a:ea typeface="Calibri"/>
                <a:cs typeface="Calibri"/>
              </a:rPr>
              <a:t>public</a:t>
            </a:r>
            <a:r>
              <a:rPr lang="en-US" sz="1800" b="0" dirty="0">
                <a:solidFill>
                  <a:schemeClr val="bg1"/>
                </a:solidFill>
                <a:effectLst/>
                <a:ea typeface="Calibri"/>
                <a:cs typeface="Calibri"/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  <a:ea typeface="Calibri"/>
                <a:cs typeface="Calibri"/>
              </a:rPr>
              <a:t>highestBidder;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924</Words>
  <Application>Microsoft Office PowerPoint</Application>
  <PresentationFormat>On-screen Show (16:9)</PresentationFormat>
  <Paragraphs>187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Smart Contract Development With Solidity</vt:lpstr>
      <vt:lpstr>Table of Contents</vt:lpstr>
      <vt:lpstr>Questions</vt:lpstr>
      <vt:lpstr>Rational and Integer Literals (1/2)</vt:lpstr>
      <vt:lpstr>Rational and Integer Literals (2/2)</vt:lpstr>
      <vt:lpstr>Address Literals</vt:lpstr>
      <vt:lpstr>Enums</vt:lpstr>
      <vt:lpstr>PowerPoint Presentation</vt:lpstr>
      <vt:lpstr>Structs</vt:lpstr>
      <vt:lpstr>PowerPoint Presentation</vt:lpstr>
      <vt:lpstr>PowerPoint Presentation</vt:lpstr>
      <vt:lpstr>Arrays</vt:lpstr>
      <vt:lpstr>PowerPoint Presentation</vt:lpstr>
      <vt:lpstr>Multi-dim Arrays Warning!</vt:lpstr>
      <vt:lpstr>Fixed-size Byte Arrays</vt:lpstr>
      <vt:lpstr>Dynamic Sized Byte Arrays</vt:lpstr>
      <vt:lpstr>PowerPoint Presentation</vt:lpstr>
      <vt:lpstr>Mappings</vt:lpstr>
      <vt:lpstr>Mapping Example</vt:lpstr>
      <vt:lpstr>Type Deduction</vt:lpstr>
      <vt:lpstr>Memory Areas</vt:lpstr>
      <vt:lpstr>Default Location</vt:lpstr>
      <vt:lpstr>PowerPoint Presentation</vt:lpstr>
      <vt:lpstr>Arrays in memory</vt:lpstr>
      <vt:lpstr>PowerPoint Presentation</vt:lpstr>
      <vt:lpstr>Interesting content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 development with solidity</dc:title>
  <dc:creator>Красимир Райков</dc:creator>
  <cp:lastModifiedBy>Milen Tsolov</cp:lastModifiedBy>
  <cp:revision>55</cp:revision>
  <dcterms:modified xsi:type="dcterms:W3CDTF">2018-11-13T07:39:20Z</dcterms:modified>
</cp:coreProperties>
</file>